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69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829761"/>
          </a:xfrm>
        </p:spPr>
        <p:txBody>
          <a:bodyPr/>
          <a:lstStyle/>
          <a:p>
            <a:pPr algn="ctr"/>
            <a:r>
              <a:rPr lang="ru-RU" dirty="0"/>
              <a:t>ФАКУЛЬТЕТ МИРОВОЙ КУЛЬТУРЫ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772400" cy="125755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/>
              <a:t>Министерство культуры Российской Федерации </a:t>
            </a:r>
          </a:p>
          <a:p>
            <a:pPr algn="ctr"/>
            <a:r>
              <a:rPr lang="ru-RU"/>
              <a:t>Федеральное </a:t>
            </a:r>
            <a:r>
              <a:rPr lang="ru-RU" dirty="0"/>
              <a:t>государственное бюджетное образовательное учреждение высшего </a:t>
            </a:r>
            <a:r>
              <a:rPr lang="ru-RU"/>
              <a:t>образования </a:t>
            </a:r>
          </a:p>
          <a:p>
            <a:pPr algn="ctr"/>
            <a:r>
              <a:rPr lang="ru-RU"/>
              <a:t>«</a:t>
            </a:r>
            <a:r>
              <a:rPr lang="ru-RU" dirty="0"/>
              <a:t>Санкт-Петербургский государственный институт культуры»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9" t="29897" r="41899" b="48169"/>
          <a:stretch/>
        </p:blipFill>
        <p:spPr bwMode="auto">
          <a:xfrm>
            <a:off x="2699792" y="3284984"/>
            <a:ext cx="3898999" cy="296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80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4525963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ru-RU" dirty="0"/>
              <a:t>В процессе обучения по профилю «История искусств и современные художественные практики»</a:t>
            </a:r>
            <a:r>
              <a:rPr lang="ru-RU" b="1" dirty="0"/>
              <a:t> направления «История искусств»</a:t>
            </a:r>
            <a:r>
              <a:rPr lang="ru-RU" dirty="0"/>
              <a:t> студенты изучают историю мирового и отечественного искусства с древнейших времен до современности. Учащиеся осваивают курсы по истории архитектуры, изобразительного и декоративно-прикладного искусства. Уникальной особенностью обучения на данном направлении является включение в образовательную программу предметов «История киноискусства», «Экспертиза произведений искусства», «Рекламные коммуникации в современном искусстве», «История зарубежного театра», «Галерейное дело», «История художественного текстиля», «История ювелирного искусства».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Факультет мировой культуры</a:t>
            </a:r>
          </a:p>
        </p:txBody>
      </p:sp>
      <p:pic>
        <p:nvPicPr>
          <p:cNvPr id="6146" name="Picture 2" descr="C:\Users\ХреновАЕ\Documents\Реклама_ФМК\image-14-05-21-01-38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66" y="3789040"/>
            <a:ext cx="3315637" cy="248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ХреновАЕ\Documents\Реклама_Фото\Для Абитуриенту_VK\Искусствоведы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313655" cy="248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5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4906888" cy="4525963"/>
          </a:xfrm>
        </p:spPr>
        <p:txBody>
          <a:bodyPr>
            <a:normAutofit fontScale="62500" lnSpcReduction="20000"/>
          </a:bodyPr>
          <a:lstStyle/>
          <a:p>
            <a:pPr marL="109728" lvl="0" indent="0">
              <a:buNone/>
            </a:pPr>
            <a:r>
              <a:rPr lang="ru-RU" b="1" dirty="0"/>
              <a:t>На направлении «Культурология» </a:t>
            </a:r>
            <a:r>
              <a:rPr lang="ru-RU" dirty="0"/>
              <a:t>обучение осуществляется по профилю «Культуры стран и регионов мира». В учебный план включены: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фундаментальные культурологические предметы – теория и история культуры, семиотика, культура повседневности, так и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прикладные – управление проектами в сфере культуры, </a:t>
            </a:r>
            <a:r>
              <a:rPr lang="en-US" dirty="0"/>
              <a:t>PR </a:t>
            </a:r>
            <a:r>
              <a:rPr lang="ru-RU" dirty="0"/>
              <a:t>в сфере</a:t>
            </a:r>
            <a:r>
              <a:rPr lang="en-US" dirty="0"/>
              <a:t> </a:t>
            </a:r>
            <a:r>
              <a:rPr lang="ru-RU" dirty="0"/>
              <a:t>культуры, региональное и городское планирование в сфере культуры, а также дисциплины, связанные с историей и культурой разных стран и регионов: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история и культура России,  Китая, Японии,  Европы и Америки.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Факультет мировой культуры</a:t>
            </a:r>
          </a:p>
        </p:txBody>
      </p:sp>
      <p:pic>
        <p:nvPicPr>
          <p:cNvPr id="7170" name="Picture 2" descr="C:\Users\ХреновАЕ\Documents\Реклама кафедры ТИК\Культ_2018\Семинар Культура Японии\027FADZaGZ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87" y="1484783"/>
            <a:ext cx="2700300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76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5122912" cy="4525963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ru-RU" dirty="0"/>
              <a:t>В рамках </a:t>
            </a:r>
            <a:r>
              <a:rPr lang="ru-RU" b="1" dirty="0"/>
              <a:t>направления «Лингвистика» </a:t>
            </a:r>
            <a:r>
              <a:rPr lang="ru-RU" dirty="0"/>
              <a:t>обучение осуществляется по уникальному профилю «Иностранные языки в преподавательской и переводческой деятельности». Обучение предусматривает изучение двух иностранных языков по выбору - английский, немецкий, французский, японский, китайский, испанский. В программу включены дисциплины по теории и практике перевода, методике преподавания иностранных языков. Большое внимание уделяется использованию современных информационных технологий в лингвистике. Студенты, изучающие японский и китайский языки, имеют возможность пройти бесплатную стажировку в университетах Японии и Китая.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Факультет мировой культуры</a:t>
            </a:r>
          </a:p>
        </p:txBody>
      </p:sp>
      <p:pic>
        <p:nvPicPr>
          <p:cNvPr id="8194" name="Picture 2" descr="https://spbgik.ru/upload/iblock/e5d/b0cvd23mthtztyz20eymxw6y8kqcug1w/04_lingv_st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67" y="3603687"/>
            <a:ext cx="2952328" cy="202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pbgik.ru/upload/iblock/a0b/ujw7136202qou0nxqszdvrcktzo0a0db/03_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67" y="1443899"/>
            <a:ext cx="2952328" cy="202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3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5400600" cy="4525963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dirty="0"/>
              <a:t>На </a:t>
            </a:r>
            <a:r>
              <a:rPr lang="ru-RU" b="1" dirty="0"/>
              <a:t>направлении «</a:t>
            </a:r>
            <a:r>
              <a:rPr lang="ru-RU" b="1" dirty="0" err="1"/>
              <a:t>Музеология</a:t>
            </a:r>
            <a:r>
              <a:rPr lang="ru-RU" b="1" dirty="0"/>
              <a:t> и охрана объектов культурного и природного наследия» </a:t>
            </a:r>
            <a:r>
              <a:rPr lang="ru-RU" dirty="0"/>
              <a:t>осуществляется обучение по профилям «Проектирование музейных экспозиций и выставок» и «Культурный туризм и экскурсионная деятельность». В процессе обучения студенты изучают основы музейного дела, осваивают актуальные технологии управления и презентации культурного наследия, получают углубленную подготовку в области проектирования музейных и </a:t>
            </a:r>
            <a:r>
              <a:rPr lang="ru-RU" dirty="0" err="1"/>
              <a:t>внемузейных</a:t>
            </a:r>
            <a:r>
              <a:rPr lang="ru-RU" dirty="0"/>
              <a:t> экспозиций и выставок, музейного дизайна, создания виртуальных выставок, маркетингового продвижения экспозиционных и выставочных проектов.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Факультет мировой культуры</a:t>
            </a:r>
          </a:p>
        </p:txBody>
      </p:sp>
      <p:pic>
        <p:nvPicPr>
          <p:cNvPr id="9218" name="Picture 2" descr="C:\Users\ХреновАЕ\Documents\Реклама_Фото\Музеологи\5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"/>
          <a:stretch/>
        </p:blipFill>
        <p:spPr bwMode="auto">
          <a:xfrm>
            <a:off x="6084168" y="1268761"/>
            <a:ext cx="2592288" cy="36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25781"/>
            <a:ext cx="4536504" cy="211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39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4900000"/>
          </a:xfrm>
        </p:spPr>
        <p:txBody>
          <a:bodyPr>
            <a:noAutofit/>
          </a:bodyPr>
          <a:lstStyle/>
          <a:p>
            <a:r>
              <a:rPr lang="ru-RU" sz="1400" b="1" dirty="0"/>
              <a:t>Направление «Реставрация» </a:t>
            </a:r>
            <a:r>
              <a:rPr lang="ru-RU" sz="1400" dirty="0"/>
              <a:t>представлено двумя профилями. Во время обучения на профиле «Реставрация живописи» студенты осваивают теоретические знания и практические навыки консервации и реставрации произведений станковой живописи. В период обучения студенты изучают технику и технологию живописи, консервацию и реставрацию живописи, копирование, химию в реставрации живописи, атрибуцию и экспертизу живописи. На профиле «Реставрация предметов декоративно-прикладного искусства» студенты изучают технику и технологию (стекло и керамика, дерево, ткани), консервацию и реставрацию (стекло и керамика, дерево, ткани), химию в реставрации, атрибуцию и экспертизу предметов декоративно-прикладного искусства.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Факультет мировой культуры</a:t>
            </a:r>
          </a:p>
        </p:txBody>
      </p:sp>
      <p:pic>
        <p:nvPicPr>
          <p:cNvPr id="4" name="Рисунок 3" descr="D:\Users\ХреновАЕ\Documents\Реклама_Фото\Реставрация\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17032"/>
            <a:ext cx="2901950" cy="19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ХреновАЕ\Documents\Фото для фильма_ФМК\Реставраторы\Италия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44" y="1412776"/>
            <a:ext cx="2922693" cy="219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9025" y="2316505"/>
            <a:ext cx="6336704" cy="2501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690336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Деканат факультета Мировой культуры</a:t>
            </a:r>
          </a:p>
          <a:p>
            <a:r>
              <a:rPr lang="ru-RU" dirty="0"/>
              <a:t>+7 (812) 318–97–68</a:t>
            </a:r>
          </a:p>
          <a:p>
            <a:r>
              <a:rPr lang="en-US" dirty="0"/>
              <a:t>fmk@webmail.spbgik.ru</a:t>
            </a:r>
            <a:r>
              <a:rPr lang="ru-RU" dirty="0"/>
              <a:t> </a:t>
            </a:r>
          </a:p>
          <a:p>
            <a:r>
              <a:rPr lang="ru-RU" dirty="0"/>
              <a:t>191186, Санкт- Петербург, Дворцовая наб., д. 2, ауд.2315, 2316 </a:t>
            </a:r>
          </a:p>
          <a:p>
            <a:r>
              <a:rPr lang="ru-RU" dirty="0" err="1"/>
              <a:t>Пн</a:t>
            </a:r>
            <a:r>
              <a:rPr lang="ru-RU" dirty="0"/>
              <a:t>- </a:t>
            </a:r>
            <a:r>
              <a:rPr lang="ru-RU" dirty="0" err="1"/>
              <a:t>Пт</a:t>
            </a:r>
            <a:r>
              <a:rPr lang="ru-RU" dirty="0"/>
              <a:t> : 10:00- 17:00</a:t>
            </a:r>
          </a:p>
        </p:txBody>
      </p:sp>
    </p:spTree>
    <p:extLst>
      <p:ext uri="{BB962C8B-B14F-4D97-AF65-F5344CB8AC3E}">
        <p14:creationId xmlns:p14="http://schemas.microsoft.com/office/powerpoint/2010/main" val="8534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Факультет мировой культуры – это:</a:t>
            </a:r>
          </a:p>
        </p:txBody>
      </p:sp>
      <p:pic>
        <p:nvPicPr>
          <p:cNvPr id="1026" name="Picture 2" descr="C:\Users\ХреновАЕ\Documents\Реклама_Фото\Для Абитуриенту_VK\Компьютерный дизайн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635896" cy="242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62880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Сочетание фундаментального гуманитарного образования с прикладной направленностью</a:t>
            </a:r>
          </a:p>
        </p:txBody>
      </p:sp>
      <p:pic>
        <p:nvPicPr>
          <p:cNvPr id="1027" name="Picture 3" descr="C:\Users\ХреновАЕ\Documents\Реклама_Фото\Для Абитуриенту_VK\Культурология\20210918_142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7"/>
            <a:ext cx="3607832" cy="17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:\Users\ХреновАЕ\Documents\Контент_ФМК\Кафедра и ностранных языков и лингвистики\06Мастер-класс по каллиграфии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240" y="3480544"/>
            <a:ext cx="2411760" cy="23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601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95744"/>
          </a:xfrm>
        </p:spPr>
        <p:txBody>
          <a:bodyPr/>
          <a:lstStyle/>
          <a:p>
            <a:pPr algn="ctr"/>
            <a:r>
              <a:rPr lang="ru-RU" dirty="0"/>
              <a:t>высококвалифицированный профессорско-преподавательский состав, среди которого преподаватели-практики, занимающие руководящие должности в различных учреждениях культуры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Факультет мировой культуры – это:</a:t>
            </a:r>
          </a:p>
        </p:txBody>
      </p:sp>
      <p:pic>
        <p:nvPicPr>
          <p:cNvPr id="2050" name="Picture 2" descr="C:\Users\ХреновАЕ\Documents\Реклама_Фото\Для Абитуриенту_VK\Музеологи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4678859" cy="305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4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95578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Подготовка к будущей профессиональной деятельности с самого начала обучения.</a:t>
            </a:r>
          </a:p>
          <a:p>
            <a:r>
              <a:rPr lang="ru-RU" dirty="0"/>
              <a:t>Студенты проходят практику в ведущих научных и культурных организациях Санкт-Петербурга: в Институте восточных рукописей РАН, Русском музее, Российском этнографическом музее, Музее антропологии и этнографии им. Петра Великого (Кунсткамере), Арт Центре «Пушкинская 10», Музее-институте семьи Рерихов; ГМЗ «Петергоф».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Факультет мировой культуры – это:</a:t>
            </a:r>
          </a:p>
        </p:txBody>
      </p:sp>
      <p:pic>
        <p:nvPicPr>
          <p:cNvPr id="3074" name="Picture 2" descr="C:\Users\ХреновАЕ\Documents\Реклама_Фото\Для Абитуриенту_VK\Искусствоведы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4990"/>
            <a:ext cx="2067694" cy="27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ХреновАЕ\Documents\Реклама_Фото\Для Абитуриенту_VK\Музеологи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73" y="4083954"/>
            <a:ext cx="4285481" cy="283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ХреновАЕ\Documents\Реклама_Фото\Для Абитуриенту_VK\Реставраторы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03" y="4177426"/>
            <a:ext cx="3586597" cy="26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3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23570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выпускники, которые работают в ведущих российских и зарубежных музеях, в международных компаниях, возглавляют департаменты культуры в различных регионах РФ, арт-галереи, выставочные залы, являются экспертами по различным направлениям искусства, работают в сфере масс-медиа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Факультет мировой культуры – это:</a:t>
            </a:r>
          </a:p>
        </p:txBody>
      </p:sp>
      <p:pic>
        <p:nvPicPr>
          <p:cNvPr id="4098" name="Picture 2" descr="https://spbgik.ru/upload/resize_cache/iblock/4b8/h2m8eeimmn7pjgth6wllwx8o71be8tqq/608_433_1/screenshot_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880320" cy="313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3876813" cy="235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ХреновАЕ\Documents\Фото для фильма_ФМК\Искусствоведение\IMG_20161102_1645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94" y="3650205"/>
            <a:ext cx="2240901" cy="29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14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ru-RU" dirty="0"/>
              <a:t>7 кафедр</a:t>
            </a:r>
          </a:p>
          <a:p>
            <a:pPr algn="just"/>
            <a:r>
              <a:rPr lang="ru-RU" dirty="0"/>
              <a:t>Кафедра иностранных языков и лингвистики</a:t>
            </a:r>
          </a:p>
          <a:p>
            <a:pPr algn="just"/>
            <a:r>
              <a:rPr lang="ru-RU" dirty="0"/>
              <a:t>Кафедра информационных технологий и компьютерного дизайна</a:t>
            </a:r>
          </a:p>
          <a:p>
            <a:pPr algn="just"/>
            <a:r>
              <a:rPr lang="ru-RU" dirty="0"/>
              <a:t>Кафедра искусствоведения </a:t>
            </a:r>
          </a:p>
          <a:p>
            <a:pPr algn="just"/>
            <a:r>
              <a:rPr lang="ru-RU" dirty="0"/>
              <a:t>Кафедра истории и </a:t>
            </a:r>
            <a:r>
              <a:rPr lang="ru-RU" dirty="0" err="1"/>
              <a:t>петербурговедения</a:t>
            </a:r>
            <a:endParaRPr lang="ru-RU" dirty="0"/>
          </a:p>
          <a:p>
            <a:pPr algn="just"/>
            <a:r>
              <a:rPr lang="ru-RU" dirty="0"/>
              <a:t>Кафедра музеологии и культурного наследия </a:t>
            </a:r>
          </a:p>
          <a:p>
            <a:pPr algn="just"/>
            <a:r>
              <a:rPr lang="ru-RU" dirty="0"/>
              <a:t>Кафедра реставрации и экспертизы объектов культурного наследия </a:t>
            </a:r>
          </a:p>
          <a:p>
            <a:pPr algn="just"/>
            <a:r>
              <a:rPr lang="ru-RU" dirty="0"/>
              <a:t>Кафедра теория и история культуры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Факультет мировой культуры – это:</a:t>
            </a:r>
          </a:p>
        </p:txBody>
      </p:sp>
    </p:spTree>
    <p:extLst>
      <p:ext uri="{BB962C8B-B14F-4D97-AF65-F5344CB8AC3E}">
        <p14:creationId xmlns:p14="http://schemas.microsoft.com/office/powerpoint/2010/main" val="229798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ru-RU" dirty="0"/>
              <a:t>6 направлений подготовки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История искусств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Культурология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Лингвистика 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Музеология</a:t>
            </a:r>
            <a:r>
              <a:rPr lang="ru-RU" dirty="0"/>
              <a:t> и охрана объектов культурного и природного наследия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Реставрация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Дизайн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Факультет мировой культуры – это:</a:t>
            </a:r>
          </a:p>
        </p:txBody>
      </p:sp>
    </p:spTree>
    <p:extLst>
      <p:ext uri="{BB962C8B-B14F-4D97-AF65-F5344CB8AC3E}">
        <p14:creationId xmlns:p14="http://schemas.microsoft.com/office/powerpoint/2010/main" val="183007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Факультет мировой культуры – это: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120680" cy="438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51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4330824" cy="4525963"/>
          </a:xfrm>
        </p:spPr>
        <p:txBody>
          <a:bodyPr>
            <a:normAutofit fontScale="32500" lnSpcReduction="20000"/>
          </a:bodyPr>
          <a:lstStyle/>
          <a:p>
            <a:pPr marL="109728" indent="0">
              <a:buNone/>
            </a:pPr>
            <a:r>
              <a:rPr lang="ru-RU" dirty="0"/>
              <a:t>На </a:t>
            </a:r>
            <a:r>
              <a:rPr lang="ru-RU" b="1" dirty="0"/>
              <a:t>направлении «Дизайн» </a:t>
            </a:r>
            <a:r>
              <a:rPr lang="ru-RU" dirty="0"/>
              <a:t>студенты выбирают один из двух профилей: «Графический дизайн» и «</a:t>
            </a:r>
            <a:r>
              <a:rPr lang="ru-RU" dirty="0" err="1"/>
              <a:t>Моушен</a:t>
            </a:r>
            <a:r>
              <a:rPr lang="ru-RU" dirty="0"/>
              <a:t> (</a:t>
            </a:r>
            <a:r>
              <a:rPr lang="en-US" dirty="0"/>
              <a:t>motion) </a:t>
            </a:r>
            <a:r>
              <a:rPr lang="ru-RU" dirty="0"/>
              <a:t>дизайн.</a:t>
            </a:r>
            <a:r>
              <a:rPr lang="ru-RU" b="1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Студенты, обучающие по профилю «Графический дизайн», получают знания в двух основных направлениях — графическом (фирменный стиль, плакаты, буклеты и т.д.) и </a:t>
            </a:r>
            <a:r>
              <a:rPr lang="ru-RU" dirty="0" err="1"/>
              <a:t>медиадизайне</a:t>
            </a:r>
            <a:r>
              <a:rPr lang="ru-RU" dirty="0"/>
              <a:t> (веб-сайты, мультимедийные презентации, видеоролики и т.д.).</a:t>
            </a:r>
          </a:p>
          <a:p>
            <a:pPr marL="355600" indent="0">
              <a:buNone/>
            </a:pPr>
            <a:r>
              <a:rPr lang="ru-RU" dirty="0"/>
              <a:t>Студенты изучают такие дисциплины как: «Пропедевтика», «</a:t>
            </a:r>
            <a:r>
              <a:rPr lang="ru-RU" dirty="0" err="1"/>
              <a:t>Цветоведение</a:t>
            </a:r>
            <a:r>
              <a:rPr lang="ru-RU" dirty="0"/>
              <a:t>», «Основы производственного мастерства», «Теория и история дизайна», «Академический рисунок», «Академическая живопись», «Академическая скульптура», «Звук в мультимедиа», «Компьютерная графика», «Анимационное проектирование», «Дизайн мультимедиа» и т.д. Большинство названных дисциплин реализованы в виде компьютерных учебных курсов.</a:t>
            </a:r>
          </a:p>
          <a:p>
            <a:pPr marL="355600" indent="0">
              <a:buNone/>
            </a:pPr>
            <a:r>
              <a:rPr lang="ru-RU" dirty="0"/>
              <a:t>В рамках блока дисциплин информатики студенты овладевают инструментальными средствами создания мультимедиа и веб-приложений: компьютерной графикой (</a:t>
            </a:r>
            <a:r>
              <a:rPr lang="ru-RU" dirty="0" err="1"/>
              <a:t>Corel</a:t>
            </a:r>
            <a:r>
              <a:rPr lang="ru-RU" dirty="0"/>
              <a:t> DRAW, </a:t>
            </a:r>
            <a:r>
              <a:rPr lang="ru-RU" dirty="0" err="1"/>
              <a:t>Adobe</a:t>
            </a:r>
            <a:r>
              <a:rPr lang="ru-RU" dirty="0"/>
              <a:t> </a:t>
            </a:r>
            <a:r>
              <a:rPr lang="ru-RU" dirty="0" err="1"/>
              <a:t>Photoshop</a:t>
            </a:r>
            <a:r>
              <a:rPr lang="ru-RU" dirty="0"/>
              <a:t>), технологиями трёхмерного моделирования и анимации (</a:t>
            </a:r>
            <a:r>
              <a:rPr lang="ru-RU" dirty="0" err="1"/>
              <a:t>Autodesk</a:t>
            </a:r>
            <a:r>
              <a:rPr lang="ru-RU" dirty="0"/>
              <a:t> 3ds </a:t>
            </a:r>
            <a:r>
              <a:rPr lang="ru-RU" dirty="0" err="1"/>
              <a:t>Max</a:t>
            </a:r>
            <a:r>
              <a:rPr lang="ru-RU" dirty="0"/>
              <a:t>), анимационным проектированием (</a:t>
            </a:r>
            <a:r>
              <a:rPr lang="ru-RU" dirty="0" err="1"/>
              <a:t>Adobe</a:t>
            </a:r>
            <a:r>
              <a:rPr lang="ru-RU" dirty="0"/>
              <a:t> </a:t>
            </a:r>
            <a:r>
              <a:rPr lang="ru-RU" dirty="0" err="1"/>
              <a:t>Flash</a:t>
            </a:r>
            <a:r>
              <a:rPr lang="ru-RU" dirty="0"/>
              <a:t>), веб-технологиями (</a:t>
            </a:r>
            <a:r>
              <a:rPr lang="ru-RU" dirty="0" err="1"/>
              <a:t>Macromedia</a:t>
            </a:r>
            <a:r>
              <a:rPr lang="ru-RU" dirty="0"/>
              <a:t> </a:t>
            </a:r>
            <a:r>
              <a:rPr lang="ru-RU" dirty="0" err="1"/>
              <a:t>DreamWeaver</a:t>
            </a:r>
            <a:r>
              <a:rPr lang="ru-RU" dirty="0"/>
              <a:t>, </a:t>
            </a:r>
            <a:r>
              <a:rPr lang="ru-RU" dirty="0" err="1"/>
              <a:t>JavaScript</a:t>
            </a:r>
            <a:r>
              <a:rPr lang="ru-RU" dirty="0"/>
              <a:t>, HTML, CSS, XML, PHP), технологиями разработки мультимедиа (</a:t>
            </a:r>
            <a:r>
              <a:rPr lang="ru-RU" dirty="0" err="1"/>
              <a:t>Adobe</a:t>
            </a:r>
            <a:r>
              <a:rPr lang="ru-RU" dirty="0"/>
              <a:t> </a:t>
            </a:r>
            <a:r>
              <a:rPr lang="ru-RU" dirty="0" err="1"/>
              <a:t>After</a:t>
            </a:r>
            <a:r>
              <a:rPr lang="ru-RU" dirty="0"/>
              <a:t> </a:t>
            </a:r>
            <a:r>
              <a:rPr lang="ru-RU" dirty="0" err="1"/>
              <a:t>Effects</a:t>
            </a:r>
            <a:r>
              <a:rPr lang="ru-RU" dirty="0"/>
              <a:t>) т.д.</a:t>
            </a:r>
          </a:p>
          <a:p>
            <a:pPr marL="355600" indent="-266700">
              <a:buFont typeface="Wingdings" pitchFamily="2" charset="2"/>
              <a:buChar char="Ø"/>
            </a:pPr>
            <a:r>
              <a:rPr lang="ru-RU" dirty="0"/>
              <a:t>Студенты, обучающиеся по профилю «</a:t>
            </a:r>
            <a:r>
              <a:rPr lang="ru-RU" dirty="0" err="1"/>
              <a:t>Моушен</a:t>
            </a:r>
            <a:r>
              <a:rPr lang="ru-RU" dirty="0"/>
              <a:t> дизайн», получают знания в области анимации, динамической </a:t>
            </a:r>
            <a:r>
              <a:rPr lang="ru-RU" dirty="0" err="1"/>
              <a:t>инфографики</a:t>
            </a:r>
            <a:r>
              <a:rPr lang="ru-RU" dirty="0"/>
              <a:t>, видеомонтажа, </a:t>
            </a:r>
            <a:r>
              <a:rPr lang="ru-RU" dirty="0" err="1"/>
              <a:t>моушен</a:t>
            </a:r>
            <a:r>
              <a:rPr lang="ru-RU" dirty="0"/>
              <a:t> графики.</a:t>
            </a:r>
          </a:p>
          <a:p>
            <a:pPr marL="355600" indent="0">
              <a:buNone/>
            </a:pPr>
            <a:r>
              <a:rPr lang="ru-RU" dirty="0"/>
              <a:t>Студенты изучают такие дисциплины как: «Пропедевтика», «Основы визуального восприятия», «Основы производственного мастерства», «Теория и история дизайна», «Академический рисунок», «Академическая живопись», «Академическая скульптура», «</a:t>
            </a:r>
            <a:r>
              <a:rPr lang="ru-RU" dirty="0" err="1"/>
              <a:t>Компоузинг</a:t>
            </a:r>
            <a:r>
              <a:rPr lang="ru-RU" dirty="0"/>
              <a:t>», «Визуальные спецэффекты», «</a:t>
            </a:r>
            <a:r>
              <a:rPr lang="ru-RU" dirty="0" err="1"/>
              <a:t>Инфографика</a:t>
            </a:r>
            <a:r>
              <a:rPr lang="ru-RU" dirty="0"/>
              <a:t>», «Трёхмерная анимационная графика», «Искусство </a:t>
            </a:r>
            <a:r>
              <a:rPr lang="ru-RU" dirty="0" err="1"/>
              <a:t>видеоанимации</a:t>
            </a:r>
            <a:r>
              <a:rPr lang="ru-RU" dirty="0"/>
              <a:t>», «Мультимедиа технологии», «Спецэффекты в кино», «</a:t>
            </a:r>
            <a:r>
              <a:rPr lang="ru-RU" dirty="0" err="1"/>
              <a:t>Моушен</a:t>
            </a:r>
            <a:r>
              <a:rPr lang="ru-RU" dirty="0"/>
              <a:t> дизайн в рекламе», «Шрифты и визуальные коммуникации», «Искусство видеомонтажа» и т.д. Большинство названных дисциплин реализованы в виде компьютерных учебных курсов.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Факультет мировой культуры</a:t>
            </a:r>
          </a:p>
        </p:txBody>
      </p:sp>
      <p:pic>
        <p:nvPicPr>
          <p:cNvPr id="11266" name="Picture 2" descr="C:\Users\ХреновАЕ\Documents\Реклама_Фото\Дизайн\z_5d3806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384376" cy="22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42866"/>
            <a:ext cx="3384376" cy="192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356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196</TotalTime>
  <Words>1050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Lucida Sans Unicode</vt:lpstr>
      <vt:lpstr>Verdana</vt:lpstr>
      <vt:lpstr>Wingdings</vt:lpstr>
      <vt:lpstr>Wingdings 2</vt:lpstr>
      <vt:lpstr>Wingdings 3</vt:lpstr>
      <vt:lpstr>Открытая</vt:lpstr>
      <vt:lpstr>ФАКУЛЬТЕТ МИРОВОЙ КУЛЬТУРЫ</vt:lpstr>
      <vt:lpstr>Факультет мировой культуры – это:</vt:lpstr>
      <vt:lpstr>Факультет мировой культуры – это:</vt:lpstr>
      <vt:lpstr>Факультет мировой культуры – это:</vt:lpstr>
      <vt:lpstr>Факультет мировой культуры – это:</vt:lpstr>
      <vt:lpstr>Факультет мировой культуры – это:</vt:lpstr>
      <vt:lpstr>Факультет мировой культуры – это:</vt:lpstr>
      <vt:lpstr>Факультет мировой культуры – это:</vt:lpstr>
      <vt:lpstr>Факультет мировой культуры</vt:lpstr>
      <vt:lpstr>Факультет мировой культуры</vt:lpstr>
      <vt:lpstr>Факультет мировой культуры</vt:lpstr>
      <vt:lpstr>Факультет мировой культуры</vt:lpstr>
      <vt:lpstr>Факультет мировой культуры</vt:lpstr>
      <vt:lpstr>Факультет мировой культуры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МИРОВОЙ КУЛЬТУРЫ</dc:title>
  <dc:creator>Хренов Андрей Евгеньевич</dc:creator>
  <cp:lastModifiedBy>Молозина Ирина Владимировна</cp:lastModifiedBy>
  <cp:revision>18</cp:revision>
  <dcterms:created xsi:type="dcterms:W3CDTF">2021-10-27T07:50:00Z</dcterms:created>
  <dcterms:modified xsi:type="dcterms:W3CDTF">2021-10-27T12:49:30Z</dcterms:modified>
</cp:coreProperties>
</file>